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1" r:id="rId4"/>
    <p:sldId id="262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A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C88589-B7F8-4116-B970-2DD9525B35D6}" type="datetimeFigureOut">
              <a:rPr lang="de-DE" smtClean="0"/>
              <a:t>29.12.2011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69D3C29-7CCC-4456-82B6-0DF4E60BFEC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7772400" cy="2000264"/>
          </a:xfrm>
        </p:spPr>
        <p:txBody>
          <a:bodyPr>
            <a:normAutofit fontScale="90000"/>
          </a:bodyPr>
          <a:lstStyle/>
          <a:p>
            <a:pPr algn="l"/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sz="5000" i="1" dirty="0" smtClean="0">
                <a:solidFill>
                  <a:srgbClr val="1E6A7C"/>
                </a:solidFill>
                <a:latin typeface="Comic Sans MS" pitchFamily="66" charset="0"/>
              </a:rPr>
              <a:t>Asterix</a:t>
            </a:r>
            <a:r>
              <a:rPr lang="de-DE" sz="5000" i="1" dirty="0" smtClean="0">
                <a:solidFill>
                  <a:srgbClr val="1E6A7C"/>
                </a:solidFill>
                <a:latin typeface="Comic Sans MS" pitchFamily="66" charset="0"/>
              </a:rPr>
              <a:t>, </a:t>
            </a:r>
            <a:r>
              <a:rPr lang="de-DE" sz="5000" i="1" dirty="0" err="1" smtClean="0">
                <a:solidFill>
                  <a:srgbClr val="1E6A7C"/>
                </a:solidFill>
                <a:latin typeface="Comic Sans MS" pitchFamily="66" charset="0"/>
              </a:rPr>
              <a:t>Obelix</a:t>
            </a:r>
            <a:r>
              <a:rPr lang="de-DE" sz="50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5000" i="1" dirty="0" smtClean="0">
                <a:solidFill>
                  <a:srgbClr val="1E6A7C"/>
                </a:solidFill>
                <a:latin typeface="Comic Sans MS" pitchFamily="66" charset="0"/>
              </a:rPr>
              <a:t>&amp; Co.</a:t>
            </a:r>
            <a:r>
              <a:rPr lang="de-DE" sz="5000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429684" cy="4429156"/>
          </a:xfrm>
        </p:spPr>
        <p:txBody>
          <a:bodyPr>
            <a:noAutofit/>
          </a:bodyPr>
          <a:lstStyle/>
          <a:p>
            <a:pPr algn="ctr">
              <a:spcAft>
                <a:spcPts val="1200"/>
              </a:spcAft>
            </a:pPr>
            <a:r>
              <a:rPr lang="de-DE" sz="4000" b="1" dirty="0" smtClean="0"/>
              <a:t>Modellierung eines mehrstufigen Zufallsexperimentes mit Hilfe eines Baumdiagramms</a:t>
            </a:r>
          </a:p>
          <a:p>
            <a:pPr algn="ctr">
              <a:spcAft>
                <a:spcPts val="300"/>
              </a:spcAft>
            </a:pPr>
            <a:r>
              <a:rPr lang="de-DE" sz="2800" dirty="0" smtClean="0"/>
              <a:t>(Jahrgangsstufe 7/8)</a:t>
            </a:r>
            <a:endParaRPr lang="de-DE" sz="2800" dirty="0" smtClean="0"/>
          </a:p>
          <a:p>
            <a:pPr algn="ctr">
              <a:spcAft>
                <a:spcPts val="300"/>
              </a:spcAft>
            </a:pPr>
            <a:endParaRPr lang="de-DE" sz="4000" b="1" dirty="0" smtClean="0"/>
          </a:p>
          <a:p>
            <a:pPr algn="ctr">
              <a:spcAft>
                <a:spcPts val="300"/>
              </a:spcAft>
            </a:pPr>
            <a:endParaRPr lang="de-DE" sz="4000" b="1" dirty="0" smtClean="0"/>
          </a:p>
          <a:p>
            <a:pPr algn="l">
              <a:spcAft>
                <a:spcPts val="300"/>
              </a:spcAft>
            </a:pPr>
            <a:r>
              <a:rPr lang="de-DE" sz="2400" dirty="0" smtClean="0">
                <a:solidFill>
                  <a:schemeClr val="bg1"/>
                </a:solidFill>
              </a:rPr>
              <a:t>Mirjam </a:t>
            </a:r>
            <a:r>
              <a:rPr lang="de-DE" sz="2400" dirty="0" err="1" smtClean="0">
                <a:solidFill>
                  <a:schemeClr val="bg1"/>
                </a:solidFill>
              </a:rPr>
              <a:t>Schroers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555944" y="98537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509558" y="2366954"/>
            <a:ext cx="8429684" cy="250033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3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571612"/>
            <a:ext cx="8501122" cy="3857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33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Erarbeitung (Arbeitsblatt):</a:t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1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/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05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de-DE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7" t="37190" r="11032" b="9960"/>
          <a:stretch>
            <a:fillRect/>
          </a:stretch>
        </p:blipFill>
        <p:spPr bwMode="auto">
          <a:xfrm>
            <a:off x="428596" y="2285992"/>
            <a:ext cx="82153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500050" y="1814444"/>
            <a:ext cx="64294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Aufgabe 2 – Arbeite mit dem Baumdiagramm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571612"/>
            <a:ext cx="8501122" cy="38576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335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Erarbeitung (Arbeitsblatt):</a:t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1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/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05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de-DE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5" t="50959" r="10937" b="9949"/>
          <a:stretch>
            <a:fillRect/>
          </a:stretch>
        </p:blipFill>
        <p:spPr bwMode="auto">
          <a:xfrm>
            <a:off x="428596" y="2214554"/>
            <a:ext cx="8215370" cy="221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642910" y="1714488"/>
            <a:ext cx="2000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Zusatzaufgabe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536762"/>
            <a:ext cx="8229600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Präsentation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&amp; Sicherung</a:t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1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endParaRPr lang="de-DE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792737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Präsentation eines auf Folie übertragenen Baumdiagramms durch eine(n) Schüler(in)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Klären von Fragen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Vergleich der beiden Modellierungsverfahren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Rückbezug zur Einstiegsfolie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366983" y="193221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Didaktische Reserven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/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1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endParaRPr lang="de-DE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5720" y="2357430"/>
            <a:ext cx="8401080" cy="3649861"/>
          </a:xfrm>
        </p:spPr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Herleitung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der (beispielgebundenen) Pfadregel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Veränderung einzelner Stufen des Baumdiagramms (z.B. statt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Idefix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-Bauch ein zweiter Asterix-Bauch)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Vertiefende Aufgaben</a:t>
            </a:r>
          </a:p>
          <a:p>
            <a:pPr>
              <a:spcAft>
                <a:spcPts val="1200"/>
              </a:spcAft>
              <a:buNone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(siehe z.B. Rückseite des Arbeitsblattes)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366983" y="193221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632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Vielen Dank für die Aufmerksamkeit!</a:t>
            </a: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/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1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endParaRPr lang="de-DE" u="sng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5720" y="2500306"/>
            <a:ext cx="8401080" cy="3649861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  <a:buNone/>
            </a:pP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de-DE" sz="30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Literatur</a:t>
            </a:r>
            <a:endParaRPr lang="de-DE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Jörgens</a:t>
            </a:r>
            <a:r>
              <a:rPr lang="de-DE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Thomas et al. (2008):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Serviceband </a:t>
            </a:r>
            <a:r>
              <a:rPr lang="de-DE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Lambacher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Schweizer 8. Mathematik für Gymnasien. Nordrhein-Westfalen.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Ernst Klett Verlag. Stuttgart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de-DE" sz="2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Vernay</a:t>
            </a:r>
            <a:r>
              <a:rPr lang="de-DE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Rüdiger (Hrsg.) (2008):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Mathematik 5 bis 10. Unterricht. Aufgaben. Materialien. 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Wahrschein-</a:t>
            </a:r>
            <a:r>
              <a:rPr lang="de-DE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lichkeit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anfangen.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Heft 2. </a:t>
            </a:r>
            <a:r>
              <a:rPr lang="de-DE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Kallmeyer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bei Friedrich in </a:t>
            </a:r>
            <a:r>
              <a:rPr lang="de-DE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Velber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152669" y="384289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343772" cy="1785950"/>
          </a:xfrm>
        </p:spPr>
        <p:txBody>
          <a:bodyPr>
            <a:normAutofit fontScale="90000"/>
          </a:bodyPr>
          <a:lstStyle/>
          <a:p>
            <a:pPr algn="l"/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i="1" dirty="0" smtClean="0"/>
              <a:t/>
            </a:r>
            <a:br>
              <a:rPr lang="de-DE" i="1" dirty="0" smtClean="0"/>
            </a:br>
            <a:r>
              <a:rPr lang="de-DE" sz="5300" i="1" dirty="0" smtClean="0">
                <a:solidFill>
                  <a:srgbClr val="1E6A7C"/>
                </a:solidFill>
                <a:latin typeface="Comic Sans MS" pitchFamily="66" charset="0"/>
              </a:rPr>
              <a:t>Gliederung</a:t>
            </a:r>
            <a:r>
              <a:rPr lang="de-DE" sz="5000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8596" y="1714488"/>
            <a:ext cx="7858180" cy="4857784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Einbettung der Stunde in den</a:t>
            </a:r>
          </a:p>
          <a:p>
            <a:pPr algn="l">
              <a:spcAft>
                <a:spcPts val="1800"/>
              </a:spcAft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Reihenkontext</a:t>
            </a:r>
          </a:p>
          <a:p>
            <a:pPr algn="l">
              <a:spcAft>
                <a:spcPts val="1800"/>
              </a:spcAft>
              <a:buFont typeface="Wingdings" pitchFamily="2" charset="2"/>
              <a:buChar char="Ø"/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Zentrales Stundenziel</a:t>
            </a:r>
          </a:p>
          <a:p>
            <a:pPr algn="l">
              <a:spcAft>
                <a:spcPts val="1800"/>
              </a:spcAft>
              <a:buFont typeface="Wingdings" pitchFamily="2" charset="2"/>
              <a:buChar char="Ø"/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Stundenverlauf</a:t>
            </a:r>
          </a:p>
          <a:p>
            <a:pPr algn="l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Didaktische Reserven</a:t>
            </a:r>
            <a:endParaRPr lang="de-DE" sz="3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555944" y="98537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0" y="1785926"/>
            <a:ext cx="8686800" cy="4221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Thema der Unterrichtsreihe:</a:t>
            </a:r>
          </a:p>
          <a:p>
            <a:pPr>
              <a:buNone/>
            </a:pP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Alles 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Zufall oder was?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</a:p>
          <a:p>
            <a:pPr>
              <a:buNone/>
            </a:pP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Relative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Häufigkeiten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 Wahrscheinlichkeiten</a:t>
            </a:r>
            <a:endParaRPr lang="de-DE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de-DE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6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Lernvoraussetzungen:</a:t>
            </a:r>
          </a:p>
          <a:p>
            <a:pPr marL="0" marR="64008" lvl="0" indent="0">
              <a:defRPr/>
            </a:pPr>
            <a:endParaRPr lang="de-DE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600" b="1" i="1" dirty="0" smtClean="0">
                <a:solidFill>
                  <a:srgbClr val="1E6A7C"/>
                </a:solidFill>
                <a:latin typeface="Comic Sans MS" pitchFamily="66" charset="0"/>
              </a:rPr>
              <a:t>Einbettung der Stunde</a:t>
            </a:r>
            <a:br>
              <a:rPr lang="de-DE" sz="36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600" b="1" i="1" dirty="0" smtClean="0">
                <a:solidFill>
                  <a:srgbClr val="1E6A7C"/>
                </a:solidFill>
                <a:latin typeface="Comic Sans MS" pitchFamily="66" charset="0"/>
              </a:rPr>
              <a:t>in den Reihenkontext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366983" y="241413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500034" y="3643314"/>
            <a:ext cx="8643966" cy="250033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de-DE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Experimentieren mit (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)symmetrischen Gegenständen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Laplace-Wahrscheinlichkeiten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ü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Modellierung mehrstufiger Zufallsexperimente durch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Auflistung von Elementarereignissen</a:t>
            </a: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39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de-DE" sz="3600" b="1" i="1" dirty="0" smtClean="0">
                <a:solidFill>
                  <a:srgbClr val="1E6A7C"/>
                </a:solidFill>
                <a:latin typeface="Comic Sans MS" pitchFamily="66" charset="0"/>
              </a:rPr>
              <a:t>Zentrales Stundenziel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6388165" y="193221"/>
            <a:ext cx="2532520" cy="206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Untertitel 2"/>
          <p:cNvSpPr txBox="1">
            <a:spLocks/>
          </p:cNvSpPr>
          <p:nvPr/>
        </p:nvSpPr>
        <p:spPr>
          <a:xfrm>
            <a:off x="500034" y="4071942"/>
            <a:ext cx="8643966" cy="2071702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18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de-DE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7158" y="2357430"/>
            <a:ext cx="8429684" cy="306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>
              <a:lnSpc>
                <a:spcPct val="130000"/>
              </a:lnSpc>
              <a:defRPr/>
            </a:pP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Indem die </a:t>
            </a:r>
            <a:r>
              <a:rPr lang="de-DE" sz="2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SuS</a:t>
            </a:r>
            <a:r>
              <a:rPr lang="de-DE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das 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Zufallsspiel </a:t>
            </a:r>
            <a:r>
              <a:rPr lang="de-DE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Asterix, </a:t>
            </a:r>
            <a:r>
              <a:rPr lang="de-DE" sz="25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Obelix</a:t>
            </a:r>
            <a:r>
              <a:rPr lang="de-DE" sz="25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Co.</a:t>
            </a:r>
          </a:p>
          <a:p>
            <a:pPr marR="64008">
              <a:lnSpc>
                <a:spcPct val="130000"/>
              </a:lnSpc>
              <a:defRPr/>
            </a:pPr>
            <a:r>
              <a:rPr lang="de-DE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zwei verschiedene </a:t>
            </a:r>
            <a:r>
              <a:rPr lang="de-DE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mathematische Modelle übersetzen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und diese miteinander </a:t>
            </a:r>
            <a:r>
              <a:rPr lang="de-DE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vergleichen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erschließen sie sich das </a:t>
            </a:r>
            <a:r>
              <a:rPr lang="de-DE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Baumdiagramm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als wichtiges Hilfsmittel zur </a:t>
            </a:r>
            <a:r>
              <a:rPr lang="de-DE" sz="2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Modellierung mehrstufiger Zufallsexperimente</a:t>
            </a:r>
            <a:r>
              <a:rPr lang="de-DE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7158" y="2214554"/>
            <a:ext cx="8258204" cy="4000528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800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Alle Kombinations-</a:t>
            </a:r>
          </a:p>
          <a:p>
            <a:pPr>
              <a:buNone/>
            </a:pPr>
            <a:r>
              <a:rPr lang="de-DE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de-DE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öglichkeiten</a:t>
            </a:r>
            <a:endParaRPr lang="de-DE" sz="2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 Spiels </a:t>
            </a:r>
          </a:p>
          <a:p>
            <a:pPr>
              <a:buNone/>
            </a:pP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Asterix </a:t>
            </a:r>
            <a:r>
              <a:rPr lang="de-DE" sz="2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Obelix</a:t>
            </a:r>
            <a:r>
              <a:rPr lang="de-DE" sz="2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&amp; Co.</a:t>
            </a:r>
          </a:p>
          <a:p>
            <a:pPr>
              <a:buNone/>
            </a:pPr>
            <a:r>
              <a:rPr lang="de-DE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aufschreiben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428605"/>
            <a:ext cx="8229600" cy="2749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05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/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vorbereitende</a:t>
            </a:r>
            <a:b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Hausaufgabe:</a:t>
            </a:r>
            <a:r>
              <a:rPr lang="de-DE" u="sng" dirty="0" smtClean="0"/>
              <a:t/>
            </a:r>
            <a:br>
              <a:rPr lang="de-DE" u="sng" dirty="0" smtClean="0"/>
            </a:b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rcRect r="2757"/>
          <a:stretch>
            <a:fillRect/>
          </a:stretch>
        </p:blipFill>
        <p:spPr bwMode="auto">
          <a:xfrm rot="564953">
            <a:off x="3677055" y="1017930"/>
            <a:ext cx="5354844" cy="44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-285784" y="1500174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2800" b="1" dirty="0" smtClean="0"/>
              <a:t>Präzisierung</a:t>
            </a:r>
          </a:p>
          <a:p>
            <a:pPr indent="0">
              <a:spcAft>
                <a:spcPts val="600"/>
              </a:spcAft>
              <a:buNone/>
            </a:pPr>
            <a:r>
              <a:rPr lang="de-DE" sz="2800" b="1" i="1" dirty="0" smtClean="0"/>
              <a:t>d</a:t>
            </a:r>
            <a:r>
              <a:rPr lang="de-DE" sz="2800" b="1" i="1" dirty="0" smtClean="0"/>
              <a:t>es Problems:</a:t>
            </a:r>
          </a:p>
          <a:p>
            <a:pPr indent="0">
              <a:lnSpc>
                <a:spcPct val="120000"/>
              </a:lnSpc>
              <a:buNone/>
            </a:pP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Wie wahrschein-</a:t>
            </a:r>
            <a:r>
              <a:rPr lang="de-DE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lich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 es, einen richtig 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zusammen-gesetzten 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Asterix zu ziehen</a:t>
            </a:r>
            <a:r>
              <a:rPr lang="de-DE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endParaRPr lang="de-DE" sz="2400" i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indent="0">
              <a:lnSpc>
                <a:spcPct val="120000"/>
              </a:lnSpc>
              <a:buNone/>
            </a:pPr>
            <a:r>
              <a:rPr lang="de-D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( Lösung mit Hilfe der HA)</a:t>
            </a:r>
          </a:p>
          <a:p>
            <a:pPr indent="0">
              <a:lnSpc>
                <a:spcPct val="120000"/>
              </a:lnSpc>
              <a:buNone/>
            </a:pPr>
            <a:endParaRPr lang="de-DE" sz="24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E</a:t>
            </a:r>
            <a:r>
              <a:rPr lang="de-DE" sz="3200" b="1" i="1" dirty="0" smtClean="0">
                <a:solidFill>
                  <a:srgbClr val="1E6A7C"/>
                </a:solidFill>
                <a:latin typeface="Comic Sans MS" pitchFamily="66" charset="0"/>
              </a:rPr>
              <a:t>instieg</a:t>
            </a: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 (Folie)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/>
          <a:srcRect l="2405" t="3871" r="1378" b="17076"/>
          <a:stretch>
            <a:fillRect/>
          </a:stretch>
        </p:blipFill>
        <p:spPr bwMode="auto">
          <a:xfrm>
            <a:off x="3143240" y="1142984"/>
            <a:ext cx="5857916" cy="50720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488" y="1428736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Tafelbild (1):</a:t>
            </a:r>
          </a:p>
          <a:p>
            <a:pPr indent="0">
              <a:buNone/>
            </a:pPr>
            <a:endParaRPr lang="de-DE" sz="32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38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Hinführung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2"/>
          <a:srcRect t="20727" r="34911" b="9472"/>
          <a:stretch>
            <a:fillRect/>
          </a:stretch>
        </p:blipFill>
        <p:spPr bwMode="auto">
          <a:xfrm>
            <a:off x="1285852" y="1857364"/>
            <a:ext cx="61436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57488" y="1428736"/>
            <a:ext cx="3429024" cy="464347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de-DE" sz="32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Tafelbild (2):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3200" i="1" dirty="0" smtClean="0">
                <a:solidFill>
                  <a:srgbClr val="1E6A7C"/>
                </a:solidFill>
                <a:latin typeface="Comic Sans MS" pitchFamily="66" charset="0"/>
              </a:rPr>
              <a:t>Hinführung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/>
          <a:srcRect r="11735" b="13235"/>
          <a:stretch>
            <a:fillRect/>
          </a:stretch>
        </p:blipFill>
        <p:spPr bwMode="auto">
          <a:xfrm>
            <a:off x="1000100" y="1857364"/>
            <a:ext cx="692948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57158" y="1571612"/>
            <a:ext cx="8143932" cy="52863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14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de-DE" sz="4000" i="1" dirty="0" smtClean="0">
                <a:solidFill>
                  <a:srgbClr val="1E6A7C"/>
                </a:solidFill>
                <a:latin typeface="Comic Sans MS" pitchFamily="66" charset="0"/>
              </a:rPr>
              <a:t>S</a:t>
            </a:r>
            <a: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  <a:t>tundenverlauf –</a:t>
            </a:r>
            <a:br>
              <a:rPr lang="de-DE" sz="4000" b="1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  <a:t>Erarbeitung (Arbeitsblatt):</a:t>
            </a:r>
            <a:br>
              <a:rPr lang="de-DE" sz="3000" i="1" dirty="0" smtClean="0">
                <a:solidFill>
                  <a:srgbClr val="1E6A7C"/>
                </a:solidFill>
                <a:latin typeface="Comic Sans MS" pitchFamily="66" charset="0"/>
              </a:rPr>
            </a:br>
            <a:r>
              <a:rPr lang="de-DE" sz="1050" i="1" dirty="0" smtClean="0">
                <a:solidFill>
                  <a:srgbClr val="1E6A7C"/>
                </a:solidFill>
                <a:latin typeface="Comic Sans MS" pitchFamily="66" charset="0"/>
              </a:rPr>
              <a:t> </a:t>
            </a:r>
            <a: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/>
            </a:r>
            <a:br>
              <a:rPr lang="de-DE" sz="2000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</a:br>
            <a:endParaRPr lang="de-DE" u="sng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3747" t="31969" r="22959" b="6818"/>
          <a:stretch>
            <a:fillRect/>
          </a:stretch>
        </p:blipFill>
        <p:spPr bwMode="auto">
          <a:xfrm>
            <a:off x="500034" y="1976403"/>
            <a:ext cx="7858180" cy="481018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500034" y="1600130"/>
            <a:ext cx="6230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chemeClr val="tx1"/>
                </a:solidFill>
                <a:effectLst/>
                <a:latin typeface="Comic Sans MS" pitchFamily="66" charset="0"/>
              </a:rPr>
              <a:t>Aufgabe 1 – Erstelle das Baumdiagramm</a:t>
            </a:r>
            <a:endParaRPr lang="de-D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307</Words>
  <Application>Microsoft Office PowerPoint</Application>
  <PresentationFormat>Bildschirmpräsentation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Deimos</vt:lpstr>
      <vt:lpstr>  Asterix, Obelix &amp; Co.  </vt:lpstr>
      <vt:lpstr>  Gliederung  </vt:lpstr>
      <vt:lpstr>Einbettung der Stunde in den Reihenkontext </vt:lpstr>
      <vt:lpstr>Zentrales Stundenziel </vt:lpstr>
      <vt:lpstr>Stundenverlauf –   vorbereitende Hausaufgabe: </vt:lpstr>
      <vt:lpstr>Stundenverlauf – Einstieg (Folie)</vt:lpstr>
      <vt:lpstr>Stundenverlauf – Hinführung</vt:lpstr>
      <vt:lpstr>Stundenverlauf – Hinführung</vt:lpstr>
      <vt:lpstr>Stundenverlauf – Erarbeitung (Arbeitsblatt):   </vt:lpstr>
      <vt:lpstr>Stundenverlauf – Erarbeitung (Arbeitsblatt):     </vt:lpstr>
      <vt:lpstr>Stundenverlauf – Erarbeitung (Arbeitsblatt):     </vt:lpstr>
      <vt:lpstr>Stundenverlauf – Präsentation &amp; Sicherung  </vt:lpstr>
      <vt:lpstr>Didaktische Reserven  </vt:lpstr>
      <vt:lpstr>Vielen Dank für die Aufmerksamkeit!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Zufall oder was?  Relative Häufigkeiten und Wahrscheinlichkeiten</dc:title>
  <dc:creator>Mirjam Schroers</dc:creator>
  <cp:lastModifiedBy>Mirjam Schroers</cp:lastModifiedBy>
  <cp:revision>24</cp:revision>
  <dcterms:created xsi:type="dcterms:W3CDTF">2011-12-29T08:24:38Z</dcterms:created>
  <dcterms:modified xsi:type="dcterms:W3CDTF">2011-12-29T22:26:03Z</dcterms:modified>
</cp:coreProperties>
</file>