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5" r:id="rId11"/>
    <p:sldId id="267" r:id="rId12"/>
    <p:sldId id="288" r:id="rId13"/>
    <p:sldId id="286" r:id="rId14"/>
    <p:sldId id="282" r:id="rId15"/>
    <p:sldId id="287" r:id="rId16"/>
    <p:sldId id="268" r:id="rId17"/>
    <p:sldId id="270" r:id="rId18"/>
    <p:sldId id="284" r:id="rId19"/>
    <p:sldId id="289" r:id="rId20"/>
    <p:sldId id="290" r:id="rId21"/>
    <p:sldId id="285" r:id="rId2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2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0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1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50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BE9F4D46-CBA1-43AF-922E-3A75A03846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060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61493FFE-0292-4907-AC32-AFF5C7248129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58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6891573D-2779-4508-948F-D6E0B90FDC82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10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471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66C8D31D-2D09-4590-83F6-CD2DBBF32AAB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11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450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2BF4C75-E8A3-4DEC-B5E9-7A5F83B68A0A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12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24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66C8D31D-2D09-4590-83F6-CD2DBBF32AAB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13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450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E3AF92DC-85F7-411F-A6EB-FDD2594B639F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14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481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C286F21-01AA-415F-BBA8-2090E288EE4F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15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01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3180CEE9-0992-4933-9E83-5555F15719B7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16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45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3180CEE9-0992-4933-9E83-5555F15719B7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17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45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C286F21-01AA-415F-BBA8-2090E288EE4F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18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01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BC979F5D-C0D8-4167-B115-EE172E0F2064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19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55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7335462B-0669-409B-83F9-DD67C5E96256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2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68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E10EA4B0-DEC0-43DE-982C-70CE7E54D543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3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4F35E9CD-B016-4EE9-85F9-4384A7B9C166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4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C33CF62-20A3-41DE-ADE3-81D7620CA246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5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99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F72ADA7A-49C4-4BF3-8C11-5C8DDFE92236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6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409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548156A1-8A4F-4501-878C-4232E27A980D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7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430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66C8D31D-2D09-4590-83F6-CD2DBBF32AAB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8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450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6891573D-2779-4508-948F-D6E0B90FDC82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9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471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E103-A5A9-41AA-BDB9-BC92106756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74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351D-EA19-4D22-9ADE-060180DBE1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6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500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500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AC088-3D3C-4B0A-849C-1200481A8A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25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A0E0-B3E4-4BF1-9FC6-3A562E8061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49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5333B-DD5B-4A77-8A53-B185161D48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03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2E46D-1C6F-4393-ACDC-B6FB5CC2AD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807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2057400"/>
            <a:ext cx="4456112" cy="4344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1750" y="2057400"/>
            <a:ext cx="4456113" cy="4344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707D-0999-4825-8F05-71454A6A2A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127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D955D-DC33-453A-A76B-DC6A823454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23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71169-28C4-49E7-84C8-F560894118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425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9361-468A-45A9-A6D3-6E56BAC99D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601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B8998-C3F4-4816-BB08-B600A50424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51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763AC-9572-4B0E-B39E-E3FE3CE989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187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8DA23-EF07-49DB-90C3-DF26578E12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41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DDC02-7C6C-4760-B4B3-F630022B9B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586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2500" y="293688"/>
            <a:ext cx="2265363" cy="6108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293688"/>
            <a:ext cx="6646862" cy="61087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04146-2A35-4361-8997-4A11785202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44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2E43-454E-4D91-85F5-888CECA657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174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8FF98-83A7-44CB-A9A6-E5552F2EA9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026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EF252-FF99-4625-A3A3-C27E98C13E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186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6112" cy="4271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1750" y="2165350"/>
            <a:ext cx="4456113" cy="4271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39EFC-B947-4C08-A8A1-BA026F0F92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696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8B564-28CA-4AD8-A27B-679182FC65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692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CF82D-7C4A-4404-B355-FFDE99EE96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898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EF0E4-EF93-4EEC-A7E3-165A993B03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73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229C1-4C62-420D-92E2-2BBC080991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712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6458E-B3EC-4156-88BD-0903E63C24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730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453ED-F72B-4F6F-B1A7-A74F14A8F2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355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3FDD-7755-4A50-89CB-4207C95C75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919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1356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1356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E9390-8A6A-4CE3-849A-88645EA3B8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038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503238" y="2165350"/>
            <a:ext cx="4456112" cy="4271963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111750" y="2165350"/>
            <a:ext cx="4456113" cy="4271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33A0F-0871-4A46-A129-746499BDFB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658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18F0-4E49-4D7B-A25B-F7922F19A0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48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B9C1-B27D-49A5-B138-FAB8EBE529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DC02-68B4-4E2A-86C3-C5D261D783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50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D3150-FEE1-4231-B636-6234173D21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27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78E0B-C93F-4E38-894C-16BE1210B0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48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FBB7F-2680-4A3E-A061-10198F2BC3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42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51B6C-DE4C-4FAD-BC0B-A560FCDF44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72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2EA5C4-AE92-4842-9204-8471F33981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93688"/>
            <a:ext cx="9064625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057400"/>
            <a:ext cx="9064625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8928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DBC4F0C-12A9-49C0-B35B-68FCDAD5B6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5350"/>
            <a:ext cx="9064625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8928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B31CFC18-5C6A-4218-B3E8-9D68928A49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E4665897-CBE3-40F9-A30C-6F77855B9674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body"/>
          </p:nvPr>
        </p:nvSpPr>
        <p:spPr>
          <a:xfrm>
            <a:off x="1439863" y="2519363"/>
            <a:ext cx="6337300" cy="3954462"/>
          </a:xfrm>
        </p:spPr>
        <p:txBody>
          <a:bodyPr anchor="t"/>
          <a:lstStyle/>
          <a:p>
            <a:pPr marL="431800" indent="-319088" eaLnBrk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de-DE" dirty="0" smtClean="0">
                <a:latin typeface="Maiandra GD" pitchFamily="32" charset="0"/>
              </a:rPr>
              <a:t>Problemlösestrategien anhand einer 7-Tore Aufgabe</a:t>
            </a:r>
          </a:p>
          <a:p>
            <a:pPr marL="431800" indent="-319088" eaLnBrk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de-DE" b="0" i="1" dirty="0" smtClean="0">
                <a:latin typeface="Maiandra GD" pitchFamily="32" charset="0"/>
              </a:rPr>
              <a:t>(Klasse 6)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BB20288-C5C5-4C82-A013-9B41B5689784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10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0" smtClean="0">
                <a:latin typeface="Maiandra GD" pitchFamily="32" charset="0"/>
              </a:rPr>
              <a:t>Schülerlösungen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62" y="1331565"/>
            <a:ext cx="7381774" cy="586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48495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38D1308A-5F7D-4C9B-AA1C-94AE06AF9228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11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0"/>
            <a:ext cx="5904656" cy="82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33454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B86B1CBF-3F52-4931-9B5E-94E9CD66CB9C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12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2865438"/>
            <a:ext cx="9070975" cy="1646237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5400" b="0" dirty="0" smtClean="0">
                <a:solidFill>
                  <a:srgbClr val="FFFF00"/>
                </a:solidFill>
                <a:latin typeface="Maiandra GD" pitchFamily="32" charset="0"/>
              </a:rPr>
              <a:t>(5) </a:t>
            </a:r>
            <a:r>
              <a:rPr lang="de-DE" sz="5400" b="0" dirty="0" smtClean="0">
                <a:latin typeface="Maiandra GD" pitchFamily="32" charset="0"/>
              </a:rPr>
              <a:t>didaktische </a:t>
            </a:r>
            <a:r>
              <a:rPr lang="de-DE" sz="5400" b="0" dirty="0" smtClean="0">
                <a:latin typeface="Maiandra GD" pitchFamily="32" charset="0"/>
              </a:rPr>
              <a:t>Reserve/HA</a:t>
            </a:r>
            <a:endParaRPr lang="de-DE" sz="5400" b="0" dirty="0" smtClean="0">
              <a:latin typeface="Maiandra GD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38D1308A-5F7D-4C9B-AA1C-94AE06AF9228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13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0"/>
            <a:ext cx="5895975" cy="809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26000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BF62AB9-45AD-46FF-B032-8F5CEC18043C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14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0" dirty="0" smtClean="0">
                <a:latin typeface="Maiandra GD" pitchFamily="32" charset="0"/>
              </a:rPr>
              <a:t>Die 7 Tore Aufgabe</a:t>
            </a:r>
            <a:endParaRPr lang="de-DE" b="0" dirty="0" smtClean="0">
              <a:latin typeface="Maiandra GD" pitchFamily="32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64"/>
          <a:stretch/>
        </p:blipFill>
        <p:spPr bwMode="auto">
          <a:xfrm>
            <a:off x="143768" y="2411685"/>
            <a:ext cx="9745841" cy="2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2"/>
          <a:stretch/>
        </p:blipFill>
        <p:spPr bwMode="auto">
          <a:xfrm>
            <a:off x="5328344" y="4643933"/>
            <a:ext cx="256931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71694921-1CD6-4EF1-99F3-BCF17DB6D17C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15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0" dirty="0" smtClean="0">
                <a:latin typeface="Maiandra GD" pitchFamily="32" charset="0"/>
              </a:rPr>
              <a:t>Aufstellen einer Gleichung?</a:t>
            </a:r>
            <a:endParaRPr lang="de-DE" b="0" dirty="0" smtClean="0">
              <a:latin typeface="Maiandra GD" pitchFamily="32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48024" y="1691605"/>
            <a:ext cx="3960440" cy="4214812"/>
          </a:xfrm>
        </p:spPr>
        <p:txBody>
          <a:bodyPr/>
          <a:lstStyle/>
          <a:p>
            <a:pPr indent="-338138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/>
              <a:t>((((((x : 2 - 1) : 2 - 1) </a:t>
            </a:r>
            <a:endParaRPr lang="de-DE" dirty="0" smtClean="0"/>
          </a:p>
          <a:p>
            <a:pPr indent="-338138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smtClean="0"/>
              <a:t>: </a:t>
            </a:r>
            <a:r>
              <a:rPr lang="de-DE" dirty="0"/>
              <a:t>2 - 1) </a:t>
            </a:r>
            <a:endParaRPr lang="de-DE" dirty="0" smtClean="0"/>
          </a:p>
          <a:p>
            <a:pPr indent="-338138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smtClean="0"/>
              <a:t>: </a:t>
            </a:r>
            <a:r>
              <a:rPr lang="de-DE" dirty="0"/>
              <a:t>2 - 1) </a:t>
            </a:r>
            <a:endParaRPr lang="de-DE" dirty="0" smtClean="0"/>
          </a:p>
          <a:p>
            <a:pPr indent="-338138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smtClean="0"/>
              <a:t>: </a:t>
            </a:r>
            <a:r>
              <a:rPr lang="de-DE" dirty="0"/>
              <a:t>2 - 1) </a:t>
            </a:r>
            <a:endParaRPr lang="de-DE" dirty="0" smtClean="0"/>
          </a:p>
          <a:p>
            <a:pPr indent="-338138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smtClean="0"/>
              <a:t>: </a:t>
            </a:r>
            <a:r>
              <a:rPr lang="de-DE" dirty="0"/>
              <a:t>2 - 1) </a:t>
            </a:r>
            <a:endParaRPr lang="de-DE" dirty="0" smtClean="0"/>
          </a:p>
          <a:p>
            <a:pPr indent="-338138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smtClean="0"/>
              <a:t>: </a:t>
            </a:r>
            <a:r>
              <a:rPr lang="de-DE" dirty="0"/>
              <a:t>2 - 1 = 1</a:t>
            </a:r>
            <a:endParaRPr lang="de-DE" dirty="0" smtClean="0">
              <a:latin typeface="Maiandra GD" pitchFamily="32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43768" y="5508029"/>
            <a:ext cx="9720832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((((((x : 2 - 1) : 2 - 1) : 2 - 1) : 2 - 1) : 2 - 1) : 2 - 1) : 2 - 1 = 1</a:t>
            </a:r>
          </a:p>
        </p:txBody>
      </p:sp>
      <p:pic>
        <p:nvPicPr>
          <p:cNvPr id="18438" name="Picture 6" descr="D:\Schule\Bilder für AB\Fragezeiche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3239" r="50489" b="31112"/>
          <a:stretch/>
        </p:blipFill>
        <p:spPr bwMode="auto">
          <a:xfrm>
            <a:off x="8136656" y="5942056"/>
            <a:ext cx="1531553" cy="1585817"/>
          </a:xfrm>
          <a:prstGeom prst="rect">
            <a:avLst/>
          </a:prstGeom>
          <a:solidFill>
            <a:schemeClr val="accent2">
              <a:alpha val="52000"/>
            </a:schemeClr>
          </a:solidFill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8A3724D8-D405-4961-B418-975212F12330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16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079500" y="2405063"/>
            <a:ext cx="36004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endParaRPr lang="de-DE" sz="2600" i="1" dirty="0">
              <a:solidFill>
                <a:srgbClr val="FF3333"/>
              </a:solidFill>
              <a:latin typeface="Maiandra GD" pitchFamily="32" charset="0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1979613" y="-117475"/>
            <a:ext cx="5921375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de-DE" sz="4400" dirty="0" smtClean="0">
                <a:solidFill>
                  <a:srgbClr val="FFFFFF"/>
                </a:solidFill>
                <a:latin typeface="Maiandra GD" pitchFamily="34" charset="0"/>
              </a:rPr>
              <a:t>Schülerlösungen</a:t>
            </a:r>
            <a:endParaRPr lang="de-DE" sz="4400" dirty="0">
              <a:solidFill>
                <a:srgbClr val="FFFFFF"/>
              </a:solidFill>
              <a:latin typeface="Maiandra GD" pitchFamily="34" charset="0"/>
            </a:endParaRP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5621"/>
            <a:ext cx="1005483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8A3724D8-D405-4961-B418-975212F12330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17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079500" y="2405063"/>
            <a:ext cx="36004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endParaRPr lang="de-DE" sz="2600" i="1" dirty="0">
              <a:solidFill>
                <a:srgbClr val="FF3333"/>
              </a:solidFill>
              <a:latin typeface="Maiandra GD" pitchFamily="32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-7438"/>
            <a:ext cx="7776864" cy="75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72804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71694921-1CD6-4EF1-99F3-BCF17DB6D17C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18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59793" y="2556306"/>
            <a:ext cx="9720832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((((((x : 2 - 1) : 2 - 1) : 2 - 1) : 2 - 1) : 2 - 1) : 2 - 1) : 2 - 1 = 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4207" y="3776060"/>
            <a:ext cx="396044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Rückwärtsarbeiten</a:t>
            </a:r>
            <a:endParaRPr lang="de-D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4211885"/>
            <a:ext cx="5050652" cy="209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81074" y="2195660"/>
            <a:ext cx="396044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Vorwärtsarbeiten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28989393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BE06E61E-EDDD-4F40-8F31-5BE21B79042F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19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>
            <a:spLocks noGrp="1" noChangeArrowheads="1"/>
          </p:cNvSpPr>
          <p:nvPr>
            <p:ph type="title"/>
          </p:nvPr>
        </p:nvSpPr>
        <p:spPr>
          <a:xfrm>
            <a:off x="5400675" y="1439863"/>
            <a:ext cx="4500563" cy="5400675"/>
          </a:xfrm>
        </p:spPr>
        <p:txBody>
          <a:bodyPr/>
          <a:lstStyle/>
          <a:p>
            <a:pPr lvl="0" algn="l"/>
            <a:r>
              <a:rPr lang="de-DE" dirty="0" smtClean="0">
                <a:latin typeface="Maiandra GD" pitchFamily="32" charset="0"/>
              </a:rPr>
              <a:t>Literatur</a:t>
            </a:r>
            <a:br>
              <a:rPr lang="de-DE" dirty="0" smtClean="0">
                <a:latin typeface="Maiandra GD" pitchFamily="32" charset="0"/>
              </a:rPr>
            </a:br>
            <a:r>
              <a:rPr lang="de-DE" sz="2000" b="0" dirty="0" smtClean="0">
                <a:latin typeface="Maiandra GD" pitchFamily="32" charset="0"/>
              </a:rPr>
              <a:t>- </a:t>
            </a:r>
            <a:r>
              <a:rPr lang="de-DE" sz="2000" b="0" dirty="0" err="1" smtClean="0">
                <a:latin typeface="Maiandra GD" pitchFamily="32" charset="0"/>
              </a:rPr>
              <a:t>Hußmann</a:t>
            </a:r>
            <a:r>
              <a:rPr lang="de-DE" sz="2000" b="0" dirty="0" smtClean="0">
                <a:latin typeface="Maiandra GD" pitchFamily="32" charset="0"/>
              </a:rPr>
              <a:t>, u.a.: </a:t>
            </a:r>
            <a:r>
              <a:rPr lang="de-DE" sz="2000" b="0" dirty="0" err="1" smtClean="0">
                <a:latin typeface="Maiandra GD" pitchFamily="32" charset="0"/>
              </a:rPr>
              <a:t>Lambacher</a:t>
            </a:r>
            <a:r>
              <a:rPr lang="de-DE" sz="2000" b="0" dirty="0" smtClean="0">
                <a:latin typeface="Maiandra GD" pitchFamily="32" charset="0"/>
              </a:rPr>
              <a:t> Schweizer </a:t>
            </a:r>
            <a:br>
              <a:rPr lang="de-DE" sz="2000" b="0" dirty="0" smtClean="0">
                <a:latin typeface="Maiandra GD" pitchFamily="32" charset="0"/>
              </a:rPr>
            </a:br>
            <a:r>
              <a:rPr lang="de-DE" sz="2000" b="0" dirty="0">
                <a:latin typeface="Maiandra GD" pitchFamily="32" charset="0"/>
              </a:rPr>
              <a:t> </a:t>
            </a:r>
            <a:r>
              <a:rPr lang="de-DE" sz="2000" b="0" dirty="0" smtClean="0">
                <a:latin typeface="Maiandra GD" pitchFamily="32" charset="0"/>
              </a:rPr>
              <a:t> 6, </a:t>
            </a:r>
            <a:r>
              <a:rPr lang="de-DE" sz="2000" b="0" dirty="0" err="1" smtClean="0">
                <a:latin typeface="Maiandra GD" pitchFamily="32" charset="0"/>
              </a:rPr>
              <a:t>Mahthematik</a:t>
            </a:r>
            <a:r>
              <a:rPr lang="de-DE" sz="2000" b="0" dirty="0" smtClean="0">
                <a:latin typeface="Maiandra GD" pitchFamily="32" charset="0"/>
              </a:rPr>
              <a:t> für Gymnasien. </a:t>
            </a:r>
            <a:br>
              <a:rPr lang="de-DE" sz="2000" b="0" dirty="0" smtClean="0">
                <a:latin typeface="Maiandra GD" pitchFamily="32" charset="0"/>
              </a:rPr>
            </a:br>
            <a:r>
              <a:rPr lang="de-DE" sz="2000" b="0" dirty="0" smtClean="0">
                <a:latin typeface="Maiandra GD" pitchFamily="32" charset="0"/>
              </a:rPr>
              <a:t>  1 Auflage. 2006. Kapitel 4</a:t>
            </a:r>
            <a:br>
              <a:rPr lang="de-DE" sz="2000" b="0" dirty="0" smtClean="0">
                <a:latin typeface="Maiandra GD" pitchFamily="32" charset="0"/>
              </a:rPr>
            </a:br>
            <a:r>
              <a:rPr lang="de-DE" sz="2000" b="0" dirty="0" smtClean="0">
                <a:latin typeface="Maiandra GD" pitchFamily="34" charset="0"/>
              </a:rPr>
              <a:t>- </a:t>
            </a:r>
            <a:r>
              <a:rPr lang="de-DE" sz="2000" b="0" dirty="0">
                <a:latin typeface="Maiandra GD" pitchFamily="34" charset="0"/>
              </a:rPr>
              <a:t>Bruder, Regina; </a:t>
            </a:r>
            <a:r>
              <a:rPr lang="de-DE" sz="2000" b="0" dirty="0" err="1">
                <a:latin typeface="Maiandra GD" pitchFamily="34" charset="0"/>
              </a:rPr>
              <a:t>Collet</a:t>
            </a:r>
            <a:r>
              <a:rPr lang="de-DE" sz="2000" b="0" dirty="0">
                <a:latin typeface="Maiandra GD" pitchFamily="34" charset="0"/>
              </a:rPr>
              <a:t>, Christina: </a:t>
            </a:r>
            <a:r>
              <a:rPr lang="de-DE" sz="2000" b="0" dirty="0" smtClean="0">
                <a:latin typeface="Maiandra GD" pitchFamily="34" charset="0"/>
              </a:rPr>
              <a:t/>
            </a:r>
            <a:br>
              <a:rPr lang="de-DE" sz="2000" b="0" dirty="0" smtClean="0">
                <a:latin typeface="Maiandra GD" pitchFamily="34" charset="0"/>
              </a:rPr>
            </a:br>
            <a:r>
              <a:rPr lang="de-DE" sz="2000" b="0" dirty="0">
                <a:latin typeface="Maiandra GD" pitchFamily="34" charset="0"/>
              </a:rPr>
              <a:t> </a:t>
            </a:r>
            <a:r>
              <a:rPr lang="de-DE" sz="2000" b="0" dirty="0" smtClean="0">
                <a:latin typeface="Maiandra GD" pitchFamily="34" charset="0"/>
              </a:rPr>
              <a:t> Problemlösen </a:t>
            </a:r>
            <a:r>
              <a:rPr lang="de-DE" sz="2000" b="0" dirty="0">
                <a:latin typeface="Maiandra GD" pitchFamily="34" charset="0"/>
              </a:rPr>
              <a:t>lernen im </a:t>
            </a:r>
            <a:br>
              <a:rPr lang="de-DE" sz="2000" b="0" dirty="0">
                <a:latin typeface="Maiandra GD" pitchFamily="34" charset="0"/>
              </a:rPr>
            </a:br>
            <a:r>
              <a:rPr lang="de-DE" sz="2000" b="0" dirty="0" smtClean="0">
                <a:latin typeface="Maiandra GD" pitchFamily="34" charset="0"/>
              </a:rPr>
              <a:t>  Mathematikunterricht</a:t>
            </a:r>
            <a:r>
              <a:rPr lang="de-DE" sz="2000" b="0" dirty="0">
                <a:latin typeface="Maiandra GD" pitchFamily="34" charset="0"/>
              </a:rPr>
              <a:t>. 1. Auflage. </a:t>
            </a:r>
            <a:r>
              <a:rPr lang="de-DE" sz="2000" b="0" dirty="0" smtClean="0">
                <a:latin typeface="Maiandra GD" pitchFamily="34" charset="0"/>
              </a:rPr>
              <a:t>   </a:t>
            </a:r>
            <a:br>
              <a:rPr lang="de-DE" sz="2000" b="0" dirty="0" smtClean="0">
                <a:latin typeface="Maiandra GD" pitchFamily="34" charset="0"/>
              </a:rPr>
            </a:br>
            <a:r>
              <a:rPr lang="de-DE" sz="2000" b="0" dirty="0">
                <a:latin typeface="Maiandra GD" pitchFamily="34" charset="0"/>
              </a:rPr>
              <a:t> </a:t>
            </a:r>
            <a:r>
              <a:rPr lang="de-DE" sz="2000" b="0" dirty="0" smtClean="0">
                <a:latin typeface="Maiandra GD" pitchFamily="34" charset="0"/>
              </a:rPr>
              <a:t> Berlin </a:t>
            </a:r>
            <a:r>
              <a:rPr lang="de-DE" sz="2000" b="0" dirty="0">
                <a:latin typeface="Maiandra GD" pitchFamily="34" charset="0"/>
              </a:rPr>
              <a:t>2011.</a:t>
            </a:r>
          </a:p>
        </p:txBody>
      </p:sp>
      <p:pic>
        <p:nvPicPr>
          <p:cNvPr id="33798" name="Picture 6" descr="http://www.majeres.de/wp-content/uploads/2011/03/schluesselb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7" y="2915741"/>
            <a:ext cx="42124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43945B04-14AE-4DD1-8D69-205467741D45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2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5400" b="0" u="sng" smtClean="0">
                <a:latin typeface="Maiandra GD" pitchFamily="32" charset="0"/>
              </a:rPr>
              <a:t>Gliederung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760" y="1979637"/>
            <a:ext cx="10656613" cy="4860901"/>
          </a:xfrm>
        </p:spPr>
        <p:txBody>
          <a:bodyPr tIns="0"/>
          <a:lstStyle/>
          <a:p>
            <a:pPr marL="847725" indent="-742950" eaLnBrk="1">
              <a:lnSpc>
                <a:spcPct val="100000"/>
              </a:lnSpc>
              <a:buClr>
                <a:srgbClr val="FFFF00"/>
              </a:buClr>
              <a:buFont typeface="+mj-lt"/>
              <a:buAutoNum type="arabicPeriod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</a:pPr>
            <a:r>
              <a:rPr lang="de-DE" sz="3600" dirty="0" smtClean="0">
                <a:latin typeface="Maiandra GD" pitchFamily="32" charset="0"/>
              </a:rPr>
              <a:t> Einbettung der Stunde in den </a:t>
            </a:r>
            <a:r>
              <a:rPr lang="de-DE" sz="3600" dirty="0" smtClean="0">
                <a:latin typeface="Maiandra GD" pitchFamily="32" charset="0"/>
              </a:rPr>
              <a:t> Reihenkontext</a:t>
            </a:r>
            <a:endParaRPr lang="de-DE" sz="3600" dirty="0" smtClean="0">
              <a:latin typeface="Maiandra GD" pitchFamily="32" charset="0"/>
            </a:endParaRPr>
          </a:p>
          <a:p>
            <a:pPr marL="847725" indent="-742950" eaLnBrk="1">
              <a:lnSpc>
                <a:spcPct val="100000"/>
              </a:lnSpc>
              <a:buClr>
                <a:srgbClr val="FFFF00"/>
              </a:buClr>
              <a:buFont typeface="+mj-lt"/>
              <a:buAutoNum type="arabicPeriod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</a:pPr>
            <a:r>
              <a:rPr lang="de-DE" sz="3600" dirty="0" smtClean="0">
                <a:latin typeface="Maiandra GD" pitchFamily="32" charset="0"/>
              </a:rPr>
              <a:t> Werkzeuge</a:t>
            </a:r>
          </a:p>
          <a:p>
            <a:pPr marL="847725" indent="-742950" eaLnBrk="1">
              <a:lnSpc>
                <a:spcPct val="100000"/>
              </a:lnSpc>
              <a:buClr>
                <a:srgbClr val="FFFF00"/>
              </a:buClr>
              <a:buFont typeface="+mj-lt"/>
              <a:buAutoNum type="arabicPeriod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</a:pPr>
            <a:r>
              <a:rPr lang="de-DE" sz="3600" dirty="0" smtClean="0">
                <a:latin typeface="Maiandra GD" pitchFamily="32" charset="0"/>
              </a:rPr>
              <a:t> zentrales Stundenziel</a:t>
            </a:r>
          </a:p>
          <a:p>
            <a:pPr marL="847725" indent="-742950" eaLnBrk="1">
              <a:lnSpc>
                <a:spcPct val="100000"/>
              </a:lnSpc>
              <a:buClr>
                <a:srgbClr val="FFFF00"/>
              </a:buClr>
              <a:buFont typeface="+mj-lt"/>
              <a:buAutoNum type="arabicPeriod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</a:pPr>
            <a:r>
              <a:rPr lang="de-DE" sz="3600" dirty="0" smtClean="0">
                <a:latin typeface="Maiandra GD" pitchFamily="32" charset="0"/>
              </a:rPr>
              <a:t> Verlaufsplan der Stunde</a:t>
            </a:r>
          </a:p>
          <a:p>
            <a:pPr marL="847725" indent="-742950" eaLnBrk="1">
              <a:lnSpc>
                <a:spcPct val="100000"/>
              </a:lnSpc>
              <a:buClr>
                <a:srgbClr val="FFFF00"/>
              </a:buClr>
              <a:buFont typeface="+mj-lt"/>
              <a:buAutoNum type="arabicPeriod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</a:pPr>
            <a:r>
              <a:rPr lang="de-DE" sz="3600" dirty="0" smtClean="0">
                <a:latin typeface="Maiandra GD" pitchFamily="32" charset="0"/>
              </a:rPr>
              <a:t> didaktische </a:t>
            </a:r>
            <a:r>
              <a:rPr lang="de-DE" sz="3600" dirty="0" smtClean="0">
                <a:latin typeface="Maiandra GD" pitchFamily="32" charset="0"/>
              </a:rPr>
              <a:t>Reserve/HA</a:t>
            </a:r>
            <a:endParaRPr lang="de-DE" sz="3600" dirty="0" smtClean="0">
              <a:latin typeface="Maiandra GD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EE8331E3-0713-48A5-8A9D-67665C59E840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3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0" y="7086600"/>
            <a:ext cx="9017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7038" indent="-322263" eaLnBrk="0"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arenBoth"/>
            </a:pPr>
            <a:endParaRPr lang="de-DE" sz="2000" dirty="0">
              <a:solidFill>
                <a:srgbClr val="FFFFFF"/>
              </a:solidFill>
              <a:latin typeface="Maiandra GD" pitchFamily="32" charset="0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>
          <a:xfrm>
            <a:off x="-179388" y="63500"/>
            <a:ext cx="8999538" cy="1646238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0" dirty="0" smtClean="0">
                <a:solidFill>
                  <a:srgbClr val="FFFF00"/>
                </a:solidFill>
                <a:latin typeface="Maiandra GD" pitchFamily="32" charset="0"/>
              </a:rPr>
              <a:t>(1)</a:t>
            </a:r>
            <a:r>
              <a:rPr lang="de-DE" b="0" dirty="0" smtClean="0">
                <a:latin typeface="Maiandra GD" pitchFamily="32" charset="0"/>
              </a:rPr>
              <a:t> Einbettung der Stunde in den Reihenkontext</a:t>
            </a:r>
          </a:p>
        </p:txBody>
      </p:sp>
      <p:sp>
        <p:nvSpPr>
          <p:cNvPr id="61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3238" y="2165350"/>
            <a:ext cx="9069387" cy="5627688"/>
          </a:xfrm>
        </p:spPr>
        <p:txBody>
          <a:bodyPr/>
          <a:lstStyle/>
          <a:p>
            <a:pPr marL="431800" indent="-319088" eaLnBrk="1">
              <a:lnSpc>
                <a:spcPct val="100000"/>
              </a:lnSpc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de-DE" sz="3600" dirty="0" smtClean="0">
                <a:latin typeface="Maiandra GD" pitchFamily="32" charset="0"/>
              </a:rPr>
              <a:t>- Thema der Unterrichtsreihe: </a:t>
            </a:r>
          </a:p>
          <a:p>
            <a:pPr marL="431800" indent="-319088" eaLnBrk="1">
              <a:lnSpc>
                <a:spcPct val="100000"/>
              </a:lnSpc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de-DE" sz="3600" dirty="0" smtClean="0">
                <a:latin typeface="Maiandra GD" pitchFamily="32" charset="0"/>
              </a:rPr>
              <a:t>	Strategien entwickeln – Probleme lösen</a:t>
            </a:r>
          </a:p>
          <a:p>
            <a:pPr marL="431800" indent="-319088" eaLnBrk="1">
              <a:lnSpc>
                <a:spcPct val="100000"/>
              </a:lnSpc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de-DE" sz="3600" dirty="0" smtClean="0">
                <a:latin typeface="Maiandra GD" pitchFamily="32" charset="0"/>
              </a:rPr>
              <a:t>- nicht das Ergebnis einer Aufgabe, sondern der </a:t>
            </a:r>
            <a:r>
              <a:rPr lang="de-DE" sz="3600" u="sng" dirty="0" smtClean="0">
                <a:latin typeface="Maiandra GD" pitchFamily="32" charset="0"/>
              </a:rPr>
              <a:t>Prozess</a:t>
            </a:r>
            <a:r>
              <a:rPr lang="de-DE" sz="3600" dirty="0" smtClean="0">
                <a:latin typeface="Maiandra GD" pitchFamily="32" charset="0"/>
              </a:rPr>
              <a:t>, wie man mit math. Problemen umgehen kann, steht hierbei im Vordergrund</a:t>
            </a:r>
          </a:p>
          <a:p>
            <a:pPr marL="431800" indent="-319088" eaLnBrk="1">
              <a:lnSpc>
                <a:spcPct val="100000"/>
              </a:lnSpc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de-DE" sz="4000" dirty="0" smtClean="0">
              <a:latin typeface="Maiandra GD" pitchFamily="32" charset="0"/>
            </a:endParaRPr>
          </a:p>
          <a:p>
            <a:pPr marL="431800" indent="-319088" eaLnBrk="1">
              <a:lnSpc>
                <a:spcPct val="100000"/>
              </a:lnSpc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de-DE" sz="4000" dirty="0" smtClean="0">
              <a:latin typeface="Maiandra GD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48BDE81C-A9DA-42B5-8BD1-B7CA7B4C6A8D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4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339975"/>
            <a:ext cx="2700337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339975"/>
            <a:ext cx="2700338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Rectangle 4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5400" b="0" smtClean="0">
                <a:solidFill>
                  <a:srgbClr val="FFFF00"/>
                </a:solidFill>
                <a:latin typeface="Maiandra GD" pitchFamily="32" charset="0"/>
              </a:rPr>
              <a:t>(2)</a:t>
            </a:r>
            <a:r>
              <a:rPr lang="de-DE" sz="5400" b="0" smtClean="0">
                <a:latin typeface="Maiandra GD" pitchFamily="32" charset="0"/>
              </a:rPr>
              <a:t> Werkzeuge</a:t>
            </a:r>
          </a:p>
        </p:txBody>
      </p:sp>
      <p:sp>
        <p:nvSpPr>
          <p:cNvPr id="717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431800" y="1931194"/>
            <a:ext cx="3924747" cy="4597400"/>
          </a:xfrm>
        </p:spPr>
        <p:txBody>
          <a:bodyPr tIns="0" anchor="ctr"/>
          <a:lstStyle/>
          <a:p>
            <a:pPr indent="-339725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600" dirty="0" smtClean="0">
                <a:latin typeface="Maiandra GD" pitchFamily="32" charset="0"/>
              </a:rPr>
              <a:t>   Anfertigung eines Logbuchs: </a:t>
            </a:r>
          </a:p>
          <a:p>
            <a:pPr indent="-339725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600" dirty="0" smtClean="0">
                <a:latin typeface="Maiandra GD" pitchFamily="32" charset="0"/>
              </a:rPr>
              <a:t>   Mathe </a:t>
            </a:r>
            <a:r>
              <a:rPr lang="de-DE" sz="3600" dirty="0" smtClean="0">
                <a:latin typeface="Maiandra GD" pitchFamily="32" charset="0"/>
              </a:rPr>
              <a:t>Heft mit individuell gestaltetem Deckblatt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087A37CA-B325-483D-A2E9-DCB59350D3B9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5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1979637"/>
            <a:ext cx="900809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9070975" cy="1262063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0" u="sng" smtClean="0">
                <a:latin typeface="Maiandra GD" pitchFamily="32" charset="0"/>
              </a:rPr>
              <a:t>Inhalt des Logbuchs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79388" y="4500563"/>
            <a:ext cx="935990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104000"/>
              </a:lnSpc>
              <a:spcAft>
                <a:spcPts val="1425"/>
              </a:spcAft>
              <a:buClrTx/>
              <a:buFontTx/>
              <a:buNone/>
            </a:pPr>
            <a:endParaRPr lang="de-DE" sz="3200" dirty="0">
              <a:solidFill>
                <a:srgbClr val="FFFFFF"/>
              </a:solidFill>
              <a:latin typeface="Trebuchet M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28E93337-6A00-4814-8587-D5DA5CE349B7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6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body"/>
          </p:nvPr>
        </p:nvSpPr>
        <p:spPr>
          <a:xfrm>
            <a:off x="0" y="2160588"/>
            <a:ext cx="9574213" cy="4513262"/>
          </a:xfrm>
        </p:spPr>
        <p:txBody>
          <a:bodyPr anchor="t"/>
          <a:lstStyle/>
          <a:p>
            <a:pPr marL="431800" indent="-319088" algn="l" eaLnBrk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  <a:defRPr/>
            </a:pPr>
            <a:r>
              <a:rPr lang="de-DE" sz="4000" b="0" dirty="0" smtClean="0">
                <a:latin typeface="Maiandra GD" pitchFamily="34" charset="0"/>
              </a:rPr>
              <a:t>  </a:t>
            </a:r>
            <a:r>
              <a:rPr lang="de-DE" sz="4000" b="0" dirty="0" smtClean="0">
                <a:latin typeface="Maiandra GD" pitchFamily="34" charset="0"/>
              </a:rPr>
              <a:t>Die Schüler erarbeiten </a:t>
            </a:r>
            <a:r>
              <a:rPr lang="de-DE" sz="4000" b="0" dirty="0">
                <a:latin typeface="Maiandra GD" pitchFamily="34" charset="0"/>
              </a:rPr>
              <a:t>die Strategie des Rückwärts-arbeitens, indem sie durch kooperative Lernmethoden ihr bisherigen Wissen zu </a:t>
            </a:r>
            <a:r>
              <a:rPr lang="de-DE" sz="4000" b="0" dirty="0" smtClean="0">
                <a:latin typeface="Maiandra GD" pitchFamily="34" charset="0"/>
              </a:rPr>
              <a:t>Problemlöse-Strategien nutzen </a:t>
            </a:r>
            <a:r>
              <a:rPr lang="de-DE" sz="4000" b="0" dirty="0">
                <a:latin typeface="Maiandra GD" pitchFamily="34" charset="0"/>
              </a:rPr>
              <a:t>und auf eine „5-Tore-Aufgabe“ anwenden, um diese zu lösen. </a:t>
            </a:r>
            <a:endParaRPr lang="de-DE" sz="4000" b="0" dirty="0" smtClean="0">
              <a:latin typeface="Maiandra GD" pitchFamily="34" charset="0"/>
            </a:endParaRP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0" y="179388"/>
            <a:ext cx="907097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SzPct val="45000"/>
              <a:buFontTx/>
              <a:buNone/>
            </a:pPr>
            <a:r>
              <a:rPr lang="de-DE" sz="5400">
                <a:solidFill>
                  <a:srgbClr val="FFFF00"/>
                </a:solidFill>
                <a:latin typeface="Maiandra GD" pitchFamily="32" charset="0"/>
              </a:rPr>
              <a:t>(3)</a:t>
            </a:r>
            <a:r>
              <a:rPr lang="de-DE" sz="5400">
                <a:solidFill>
                  <a:srgbClr val="FFFFFF"/>
                </a:solidFill>
                <a:latin typeface="Maiandra GD" pitchFamily="32" charset="0"/>
              </a:rPr>
              <a:t> zentrales Stundenziel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B1354996-75A2-41F9-AD3E-B21F84D02051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7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1267" name="Rectangle 1"/>
          <p:cNvSpPr>
            <a:spLocks noGrp="1" noChangeArrowheads="1"/>
          </p:cNvSpPr>
          <p:nvPr>
            <p:ph type="title"/>
          </p:nvPr>
        </p:nvSpPr>
        <p:spPr>
          <a:xfrm>
            <a:off x="-179388" y="179388"/>
            <a:ext cx="9070976" cy="1262062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5400" b="0" smtClean="0">
                <a:solidFill>
                  <a:srgbClr val="FFFF00"/>
                </a:solidFill>
                <a:latin typeface="Maiandra GD" pitchFamily="32" charset="0"/>
              </a:rPr>
              <a:t>(4)</a:t>
            </a:r>
            <a:r>
              <a:rPr lang="de-DE" sz="5400" b="0" smtClean="0">
                <a:latin typeface="Maiandra GD" pitchFamily="32" charset="0"/>
              </a:rPr>
              <a:t> Verlaufsplan der Stunde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9750" y="2279650"/>
            <a:ext cx="9180513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de-DE" sz="4000" dirty="0" smtClean="0">
                <a:solidFill>
                  <a:srgbClr val="FFFFFF"/>
                </a:solidFill>
                <a:latin typeface="Maiandra GD" pitchFamily="32" charset="0"/>
              </a:rPr>
              <a:t>Einstieg: Präsentation</a:t>
            </a:r>
            <a:endParaRPr lang="de-DE" sz="4000" dirty="0">
              <a:solidFill>
                <a:srgbClr val="FFFFFF"/>
              </a:solidFill>
              <a:latin typeface="Maiandra GD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38D1308A-5F7D-4C9B-AA1C-94AE06AF9228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8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8" y="-33115"/>
            <a:ext cx="5832648" cy="824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BB20288-C5C5-4C82-A013-9B41B5689784}" type="slidenum">
              <a:rPr lang="de-DE">
                <a:solidFill>
                  <a:srgbClr val="FFFFFF"/>
                </a:solidFill>
                <a:latin typeface="Times New Roman" pitchFamily="16" charset="0"/>
              </a:rPr>
              <a:pPr eaLnBrk="1"/>
              <a:t>9</a:t>
            </a:fld>
            <a:endParaRPr lang="de-DE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0" smtClean="0">
                <a:latin typeface="Maiandra GD" pitchFamily="32" charset="0"/>
              </a:rPr>
              <a:t>Schülerlösungen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0" y="2155908"/>
            <a:ext cx="9574213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marL="431800" indent="-319088" algn="l" eaLnBrk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  <a:defRPr/>
            </a:pPr>
            <a:r>
              <a:rPr lang="de-DE" sz="4000" b="0" dirty="0" smtClean="0">
                <a:latin typeface="Maiandra GD" pitchFamily="34" charset="0"/>
              </a:rPr>
              <a:t>  durch Raten:</a:t>
            </a:r>
          </a:p>
          <a:p>
            <a:pPr marL="431800" indent="-319088" algn="l" eaLnBrk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  <a:defRPr/>
            </a:pPr>
            <a:endParaRPr lang="de-DE" sz="4000" b="0" dirty="0">
              <a:latin typeface="Maiandra GD" pitchFamily="34" charset="0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4684"/>
            <a:ext cx="10159585" cy="307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Benutzerdefiniert</PresentationFormat>
  <Paragraphs>76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Arial Unicode MS</vt:lpstr>
      <vt:lpstr>Times New Roman</vt:lpstr>
      <vt:lpstr>Maiandra GD</vt:lpstr>
      <vt:lpstr>Trebuchet MS</vt:lpstr>
      <vt:lpstr>Larissa</vt:lpstr>
      <vt:lpstr>1_Larissa</vt:lpstr>
      <vt:lpstr>2_Larissa</vt:lpstr>
      <vt:lpstr>PowerPoint-Präsentation</vt:lpstr>
      <vt:lpstr>Gliederung</vt:lpstr>
      <vt:lpstr>(1) Einbettung der Stunde in den Reihenkontext</vt:lpstr>
      <vt:lpstr>(2) Werkzeuge</vt:lpstr>
      <vt:lpstr>Inhalt des Logbuchs</vt:lpstr>
      <vt:lpstr>PowerPoint-Präsentation</vt:lpstr>
      <vt:lpstr>(4) Verlaufsplan der Stunde</vt:lpstr>
      <vt:lpstr>PowerPoint-Präsentation</vt:lpstr>
      <vt:lpstr>Schülerlösungen</vt:lpstr>
      <vt:lpstr>Schülerlösungen</vt:lpstr>
      <vt:lpstr>PowerPoint-Präsentation</vt:lpstr>
      <vt:lpstr>(5) didaktische Reserve/HA</vt:lpstr>
      <vt:lpstr>PowerPoint-Präsentation</vt:lpstr>
      <vt:lpstr>Die 7 Tore Aufgabe</vt:lpstr>
      <vt:lpstr>Aufstellen einer Gleichung?</vt:lpstr>
      <vt:lpstr>PowerPoint-Präsentation</vt:lpstr>
      <vt:lpstr>PowerPoint-Präsentation</vt:lpstr>
      <vt:lpstr>PowerPoint-Präsentation</vt:lpstr>
      <vt:lpstr>Literatur - Hußmann, u.a.: Lambacher Schweizer    6, Mahthematik für Gymnasien.    1 Auflage. 2006. Kapitel 4 - Bruder, Regina; Collet, Christina:    Problemlösen lernen im    Mathematikunterricht. 1. Auflage.       Berlin 2011.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Sarah</dc:creator>
  <cp:lastModifiedBy>Sarah Halft</cp:lastModifiedBy>
  <cp:revision>23</cp:revision>
  <cp:lastPrinted>1601-01-01T00:00:00Z</cp:lastPrinted>
  <dcterms:created xsi:type="dcterms:W3CDTF">2010-04-26T19:54:06Z</dcterms:created>
  <dcterms:modified xsi:type="dcterms:W3CDTF">2012-01-10T10:38:44Z</dcterms:modified>
</cp:coreProperties>
</file>